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8" r:id="rId4"/>
    <p:sldId id="269" r:id="rId5"/>
    <p:sldId id="270" r:id="rId6"/>
    <p:sldId id="271" r:id="rId7"/>
    <p:sldId id="272" r:id="rId8"/>
    <p:sldId id="261" r:id="rId9"/>
    <p:sldId id="256" r:id="rId10"/>
    <p:sldId id="258" r:id="rId11"/>
    <p:sldId id="259" r:id="rId12"/>
    <p:sldId id="260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49EA7-C242-4E2B-A2A1-257BC3F4C08B}">
          <p14:sldIdLst>
            <p14:sldId id="257"/>
            <p14:sldId id="275"/>
            <p14:sldId id="268"/>
            <p14:sldId id="269"/>
            <p14:sldId id="270"/>
            <p14:sldId id="271"/>
            <p14:sldId id="272"/>
            <p14:sldId id="261"/>
            <p14:sldId id="256"/>
            <p14:sldId id="258"/>
            <p14:sldId id="259"/>
            <p14:sldId id="260"/>
            <p14:sldId id="262"/>
            <p14:sldId id="263"/>
          </p14:sldIdLst>
        </p14:section>
        <p14:section name="Раздел без заголовка" id="{C0556DAF-701C-4E15-90A7-05D0970D2B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3762"/>
            <a:ext cx="7848872" cy="109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" marR="346075" indent="449580" algn="ctr">
              <a:lnSpc>
                <a:spcPct val="102000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Технологическое </a:t>
            </a:r>
            <a:r>
              <a:rPr lang="ru-RU" sz="3200" b="1" i="1" dirty="0" smtClean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предпринимательство</a:t>
            </a:r>
            <a:endParaRPr lang="ru-RU" sz="3200" dirty="0">
              <a:latin typeface="Arial" panose="020B0604020202020204" pitchFamily="34" charset="0"/>
              <a:ea typeface="Palladio Uralic"/>
              <a:cs typeface="Arial" panose="020B0604020202020204" pitchFamily="34" charset="0"/>
            </a:endParaRPr>
          </a:p>
        </p:txBody>
      </p:sp>
      <p:pic>
        <p:nvPicPr>
          <p:cNvPr id="1026" name="Picture 2" descr="https://vuzopedia.ru/storage/app/uploads/public/5bc/dd2/e2b/5bcdd2e2b2afd160015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068960"/>
            <a:ext cx="4917532" cy="32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710" y="4838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51535" y="9855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Palladio Uralic"/>
              <a:cs typeface="Palladio Uralic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alladio Uralic"/>
                <a:cs typeface="Palladio Uralic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alladio Uralic"/>
                <a:cs typeface="Palladio Uralic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 rot="10800000" flipV="1">
            <a:off x="899592" y="546737"/>
            <a:ext cx="72008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5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9263" algn="just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alladio Uralic"/>
                <a:cs typeface="Palladio Uralic"/>
              </a:rPr>
              <a:t>Технологическое предпринимательство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alladio Uralic"/>
                <a:cs typeface="Palladio Uralic"/>
              </a:rPr>
              <a:t>–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alladio Uralic"/>
                <a:cs typeface="Palladio Uralic"/>
              </a:rPr>
              <a:t>инновационный и итерационный процесс (</a:t>
            </a:r>
            <a:r>
              <a:rPr lang="ru-RU" dirty="0" smtClean="0"/>
              <a:t>последовательность </a:t>
            </a:r>
            <a:r>
              <a:rPr lang="ru-RU" dirty="0"/>
              <a:t>действий, которые повторяются до тех пор, пока не удаётся достичь желаемого </a:t>
            </a:r>
            <a:r>
              <a:rPr lang="ru-RU" dirty="0" smtClean="0"/>
              <a:t>результата)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alladio Uralic"/>
                <a:cs typeface="Palladio Uralic"/>
              </a:rPr>
              <a:t>,  в ходе которого рождается востребованный продукт, ценность.</a:t>
            </a:r>
          </a:p>
          <a:p>
            <a:pPr algn="just"/>
            <a:r>
              <a:rPr lang="ru-RU" dirty="0" smtClean="0"/>
              <a:t>       Технологические </a:t>
            </a:r>
            <a:r>
              <a:rPr lang="ru-RU" dirty="0"/>
              <a:t>проекты либо сильно изменяют существующий рынок, либо создают новый. Благодаря этому они могут быстро расти, привлекать новых пользователей быстро и дешево.</a:t>
            </a:r>
          </a:p>
          <a:p>
            <a:pPr algn="just"/>
            <a:r>
              <a:rPr lang="ru-RU" dirty="0" smtClean="0"/>
              <a:t>      Технологические </a:t>
            </a:r>
            <a:r>
              <a:rPr lang="ru-RU" dirty="0"/>
              <a:t>проекты могут иметь инновации не только в самом продукте, но и, например, в бизнес- модели или в подходе. Именно технологические проекты в первую очередь интересуют инвесторов, поскольку могут дать кратный рост за счет своих преимуществ.</a:t>
            </a:r>
          </a:p>
          <a:p>
            <a:pPr algn="just"/>
            <a:r>
              <a:rPr lang="ru-RU" dirty="0" smtClean="0"/>
              <a:t>       Эксперты </a:t>
            </a:r>
            <a:r>
              <a:rPr lang="ru-RU" dirty="0"/>
              <a:t>прогнозируют значительный рост объема инвестиций в технологический бизнес в ближайшей перспективе.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5288" algn="l"/>
              </a:tabLst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8064896" cy="380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" marR="346710" indent="44958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pc="-20" dirty="0">
                <a:latin typeface="Palladio Uralic"/>
                <a:ea typeface="Palladio Uralic"/>
                <a:cs typeface="Palladio Uralic"/>
              </a:rPr>
              <a:t>Выделение</a:t>
            </a:r>
            <a:r>
              <a:rPr lang="ru-RU" spc="-40" dirty="0">
                <a:latin typeface="Palladio Uralic"/>
                <a:ea typeface="Palladio Uralic"/>
                <a:cs typeface="Palladio Uralic"/>
              </a:rPr>
              <a:t> </a:t>
            </a:r>
            <a:r>
              <a:rPr lang="ru-RU" spc="-20" dirty="0">
                <a:latin typeface="Palladio Uralic"/>
                <a:ea typeface="Palladio Uralic"/>
                <a:cs typeface="Palladio Uralic"/>
              </a:rPr>
              <a:t>технологического предпринимательства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 </a:t>
            </a:r>
            <a:r>
              <a:rPr lang="ru-RU" spc="-20" dirty="0">
                <a:latin typeface="Palladio Uralic"/>
                <a:ea typeface="Palladio Uralic"/>
                <a:cs typeface="Palladio Uralic"/>
              </a:rPr>
              <a:t>в 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отдельную группу произошло в 1990-х годах, когда в Кремниевой долине стали появляться и работать первые высокотехнологические </a:t>
            </a:r>
            <a:r>
              <a:rPr lang="ru-RU" dirty="0" err="1">
                <a:latin typeface="Palladio Uralic"/>
                <a:ea typeface="Palladio Uralic"/>
                <a:cs typeface="Palladio Uralic"/>
              </a:rPr>
              <a:t>стартапы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. Именно тогда впервые такое значение приобрел путь от появления идеи до ее воплощения в жизнь и коммерциализации.</a:t>
            </a:r>
          </a:p>
          <a:p>
            <a:pPr marL="123190" marR="347345" indent="449580" algn="just">
              <a:lnSpc>
                <a:spcPct val="103000"/>
              </a:lnSpc>
              <a:spcAft>
                <a:spcPts val="0"/>
              </a:spcAft>
              <a:tabLst>
                <a:tab pos="1500505" algn="l"/>
                <a:tab pos="2541270" algn="l"/>
                <a:tab pos="3769360" algn="l"/>
              </a:tabLst>
            </a:pPr>
            <a:r>
              <a:rPr lang="ru-RU" dirty="0">
                <a:latin typeface="Palladio Uralic"/>
                <a:ea typeface="Palladio Uralic"/>
                <a:cs typeface="Palladio Uralic"/>
              </a:rPr>
              <a:t>На сегодняшний день технологическое предпринимательство распространено, главным образом, в Интернет-индустрии и индустрии разработки программного обеспечения – областях, где новые </a:t>
            </a:r>
            <a:r>
              <a:rPr lang="ru-RU" spc="-10" dirty="0">
                <a:latin typeface="Palladio Uralic"/>
                <a:ea typeface="Palladio Uralic"/>
                <a:cs typeface="Palladio Uralic"/>
              </a:rPr>
              <a:t>разработки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	</a:t>
            </a:r>
            <a:r>
              <a:rPr lang="ru-RU" spc="-10" dirty="0">
                <a:latin typeface="Palladio Uralic"/>
                <a:ea typeface="Palladio Uralic"/>
                <a:cs typeface="Palladio Uralic"/>
              </a:rPr>
              <a:t>можно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	</a:t>
            </a:r>
            <a:r>
              <a:rPr lang="ru-RU" spc="-10" dirty="0">
                <a:latin typeface="Palladio Uralic"/>
                <a:ea typeface="Palladio Uralic"/>
                <a:cs typeface="Palladio Uralic"/>
              </a:rPr>
              <a:t>особенно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	</a:t>
            </a:r>
            <a:r>
              <a:rPr lang="ru-RU" spc="-10" dirty="0">
                <a:latin typeface="Palladio Uralic"/>
                <a:ea typeface="Palladio Uralic"/>
                <a:cs typeface="Palladio Uralic"/>
              </a:rPr>
              <a:t>быстро 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коммерциализировать. Технологические </a:t>
            </a:r>
            <a:r>
              <a:rPr lang="ru-RU" dirty="0" err="1">
                <a:latin typeface="Palladio Uralic"/>
                <a:ea typeface="Palladio Uralic"/>
                <a:cs typeface="Palladio Uralic"/>
              </a:rPr>
              <a:t>стартапы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 также распространены в медицине, робототехнике, промышленности, сферах энергоэффективности и ресурсосбережения, агропромышленности.</a:t>
            </a:r>
          </a:p>
        </p:txBody>
      </p:sp>
      <p:pic>
        <p:nvPicPr>
          <p:cNvPr id="3" name="Image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92" y="4350362"/>
            <a:ext cx="3510915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Palladio Uralic"/>
                <a:ea typeface="Palladio Uralic"/>
                <a:cs typeface="Palladio Uralic"/>
              </a:rPr>
              <a:t>        </a:t>
            </a:r>
            <a:r>
              <a:rPr lang="ru-RU" dirty="0" smtClean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Согласно </a:t>
            </a:r>
            <a:r>
              <a:rPr lang="ru-RU" dirty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Глобальному инновационному индексу, разработанному Корнельским университетом, школой бизнеса INSEAD и Всемирной организацией интеллектуальной собственности, и, отражающему потенциал инновационной деятельности и её результаты, лидерами в области инноваций и технологического предпринимательства в 2019г. являются Швейцария, Швеция, США, Нидерланды и Великобритания. Россия занимает 46 место среди 129 стран и территорий мира</a:t>
            </a:r>
            <a:r>
              <a:rPr lang="ru-RU" dirty="0" smtClean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       </a:t>
            </a:r>
            <a:r>
              <a:rPr lang="ru-RU" dirty="0">
                <a:latin typeface="Arial" panose="020B0604020202020204" pitchFamily="34" charset="0"/>
                <a:ea typeface="Palladio Uralic"/>
                <a:cs typeface="Arial" panose="020B0604020202020204" pitchFamily="34" charset="0"/>
              </a:rPr>
              <a:t>При этом бизнес в России имеет необходимые для развития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возможности: предпринимательство в России отличается быстрым ростом, а также имеет опыт и успешно реализованные технологические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2854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terozoom.com/images/83722_g9d09hamsdjtxm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396"/>
            <a:ext cx="7611689" cy="57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lterozoom.com/images/83731_ce69uc809k71jjq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8" y="692696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704856" cy="434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" marR="346075" indent="449580" algn="just">
              <a:lnSpc>
                <a:spcPct val="102000"/>
              </a:lnSpc>
              <a:spcAft>
                <a:spcPts val="0"/>
              </a:spcAft>
            </a:pPr>
            <a:r>
              <a:rPr lang="ru-RU" b="1" i="1" dirty="0">
                <a:latin typeface="P052"/>
                <a:ea typeface="Palladio Uralic"/>
                <a:cs typeface="Palladio Uralic"/>
              </a:rPr>
              <a:t>Технологическое предпринимательство 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имеет мало общего с традиционными формами ведения бизнеса. В основу технологического предпринимательства положена </a:t>
            </a:r>
            <a:r>
              <a:rPr lang="ru-RU" i="1" dirty="0">
                <a:latin typeface="Palladio Uralic"/>
                <a:ea typeface="Palladio Uralic"/>
                <a:cs typeface="Palladio Uralic"/>
              </a:rPr>
              <a:t>инновационная высокотехнологическая бизнес-идея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, а от других форм предпринимательской деятельности его отличают прогрессивная структура организации и управления, а также «производственные процессы», которые строятся по принципам </a:t>
            </a:r>
            <a:r>
              <a:rPr lang="ru-RU" dirty="0" err="1">
                <a:latin typeface="Palladio Uralic"/>
                <a:ea typeface="Palladio Uralic"/>
                <a:cs typeface="Palladio Uralic"/>
              </a:rPr>
              <a:t>стартапа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.</a:t>
            </a:r>
            <a:endParaRPr lang="ru-RU" sz="1400" dirty="0">
              <a:latin typeface="Palladio Uralic"/>
              <a:ea typeface="Palladio Uralic"/>
              <a:cs typeface="Palladio Uralic"/>
            </a:endParaRPr>
          </a:p>
          <a:p>
            <a:pPr marL="123190" marR="348615" indent="449580" algn="just">
              <a:lnSpc>
                <a:spcPct val="103000"/>
              </a:lnSpc>
              <a:spcBef>
                <a:spcPts val="35"/>
              </a:spcBef>
              <a:spcAft>
                <a:spcPts val="145"/>
              </a:spcAft>
            </a:pPr>
            <a:r>
              <a:rPr lang="ru-RU" dirty="0">
                <a:latin typeface="Palladio Uralic"/>
                <a:ea typeface="Palladio Uralic"/>
                <a:cs typeface="Palladio Uralic"/>
              </a:rPr>
              <a:t>Технологический предприниматель создает новые продукты (услуги), при этом обладая правами на новейшие научные знания и технологию, с помощью которых эти продукты (услуги) создаются. Именно это отличает технологическое предпринимательство</a:t>
            </a:r>
            <a:r>
              <a:rPr lang="ru-RU" sz="1600" dirty="0">
                <a:latin typeface="Palladio Uralic"/>
                <a:ea typeface="Palladio Uralic"/>
                <a:cs typeface="Palladio Uralic"/>
              </a:rPr>
              <a:t> от других форм. </a:t>
            </a:r>
            <a:r>
              <a:rPr lang="ru-RU" dirty="0">
                <a:latin typeface="Palladio Uralic"/>
                <a:ea typeface="Palladio Uralic"/>
                <a:cs typeface="Palladio Uralic"/>
              </a:rPr>
              <a:t>Технологическое предпринимательство соединяет в себе инновации, научные знания и бизнес.</a:t>
            </a:r>
          </a:p>
        </p:txBody>
      </p:sp>
    </p:spTree>
    <p:extLst>
      <p:ext uri="{BB962C8B-B14F-4D97-AF65-F5344CB8AC3E}">
        <p14:creationId xmlns:p14="http://schemas.microsoft.com/office/powerpoint/2010/main" val="16019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11560" y="404664"/>
            <a:ext cx="8064896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60655" indent="287655" algn="just">
              <a:lnSpc>
                <a:spcPct val="150000"/>
              </a:lnSpc>
            </a:pPr>
            <a:r>
              <a:rPr lang="ru-RU" b="1" dirty="0" smtClean="0"/>
              <a:t>   Инновация </a:t>
            </a:r>
            <a:r>
              <a:rPr lang="ru-RU" b="1" dirty="0"/>
              <a:t>(нововведение) </a:t>
            </a:r>
            <a:r>
              <a:rPr lang="ru-RU" dirty="0"/>
              <a:t>- результат научно-технической деятельности, оформленный как объект интеллектуальной собственности, материализованный в производственной сфере (осуществленный в сфере услуг) и востребованный потребителем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    Й</a:t>
            </a:r>
            <a:r>
              <a:rPr lang="ru-RU" dirty="0"/>
              <a:t>. </a:t>
            </a:r>
            <a:r>
              <a:rPr lang="ru-RU" dirty="0" err="1"/>
              <a:t>Шумпетер</a:t>
            </a:r>
            <a:r>
              <a:rPr lang="ru-RU" dirty="0"/>
              <a:t>, впервые применивший этот термин, трактовал </a:t>
            </a:r>
            <a:r>
              <a:rPr lang="ru-RU" dirty="0" smtClean="0"/>
              <a:t>инновацию </a:t>
            </a:r>
            <a:r>
              <a:rPr lang="ru-RU" dirty="0"/>
              <a:t>как новую комбинацию ресурсов, мотивированную </a:t>
            </a:r>
            <a:r>
              <a:rPr lang="ru-RU" dirty="0" smtClean="0"/>
              <a:t>предпринимательским </a:t>
            </a:r>
            <a:r>
              <a:rPr lang="ru-RU" dirty="0"/>
              <a:t>духом. Общеупотребительным значением является также понимание инновации как новшества, получившего общественное признание </a:t>
            </a:r>
            <a:r>
              <a:rPr lang="ru-RU" dirty="0" smtClean="0"/>
              <a:t>посредством </a:t>
            </a:r>
            <a:r>
              <a:rPr lang="ru-RU" dirty="0"/>
              <a:t>коммерциализации, превращения в товар или услугу</a:t>
            </a:r>
            <a:r>
              <a:rPr lang="ru-RU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     Все </a:t>
            </a:r>
            <a:r>
              <a:rPr lang="ru-RU" dirty="0"/>
              <a:t>трактовки понятия «инновация» объединяет общая характерная черта - новая потребительская ценность созданного в процессе </a:t>
            </a:r>
            <a:r>
              <a:rPr lang="ru-RU" dirty="0" err="1"/>
              <a:t>инноваци</a:t>
            </a:r>
            <a:r>
              <a:rPr lang="ru-RU" dirty="0"/>
              <a:t>- </a:t>
            </a:r>
            <a:r>
              <a:rPr lang="ru-RU" dirty="0" err="1"/>
              <a:t>онной</a:t>
            </a:r>
            <a:r>
              <a:rPr lang="ru-RU" dirty="0"/>
              <a:t> деятельности продукта. </a:t>
            </a:r>
          </a:p>
          <a:p>
            <a:pPr marL="74930" marR="160655" indent="28765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>
          <a:xfrm>
            <a:off x="1043608" y="764704"/>
            <a:ext cx="7272807" cy="4464496"/>
            <a:chOff x="4762" y="4762"/>
            <a:chExt cx="5692527" cy="2990218"/>
          </a:xfrm>
        </p:grpSpPr>
        <p:sp>
          <p:nvSpPr>
            <p:cNvPr id="3" name="Graphic 7"/>
            <p:cNvSpPr/>
            <p:nvPr/>
          </p:nvSpPr>
          <p:spPr>
            <a:xfrm>
              <a:off x="4762" y="4765"/>
              <a:ext cx="2609215" cy="2990215"/>
            </a:xfrm>
            <a:custGeom>
              <a:avLst/>
              <a:gdLst/>
              <a:ahLst/>
              <a:cxnLst/>
              <a:rect l="l" t="t" r="r" b="b"/>
              <a:pathLst>
                <a:path w="2609215" h="2990215">
                  <a:moveTo>
                    <a:pt x="0" y="2916923"/>
                  </a:moveTo>
                  <a:lnTo>
                    <a:pt x="5882" y="2945727"/>
                  </a:lnTo>
                  <a:lnTo>
                    <a:pt x="21908" y="2968952"/>
                  </a:lnTo>
                  <a:lnTo>
                    <a:pt x="45645" y="2984456"/>
                  </a:lnTo>
                  <a:lnTo>
                    <a:pt x="74662" y="2990100"/>
                  </a:lnTo>
                  <a:lnTo>
                    <a:pt x="368801" y="2990100"/>
                  </a:lnTo>
                  <a:lnTo>
                    <a:pt x="397835" y="2984456"/>
                  </a:lnTo>
                  <a:lnTo>
                    <a:pt x="421566" y="2968952"/>
                  </a:lnTo>
                  <a:lnTo>
                    <a:pt x="437578" y="2945727"/>
                  </a:lnTo>
                  <a:lnTo>
                    <a:pt x="443452" y="2916923"/>
                  </a:lnTo>
                  <a:lnTo>
                    <a:pt x="443452" y="73164"/>
                  </a:lnTo>
                  <a:lnTo>
                    <a:pt x="437578" y="45010"/>
                  </a:lnTo>
                  <a:lnTo>
                    <a:pt x="421566" y="21718"/>
                  </a:lnTo>
                  <a:lnTo>
                    <a:pt x="397835" y="5858"/>
                  </a:lnTo>
                  <a:lnTo>
                    <a:pt x="368801" y="0"/>
                  </a:lnTo>
                  <a:lnTo>
                    <a:pt x="74662" y="0"/>
                  </a:lnTo>
                  <a:lnTo>
                    <a:pt x="45645" y="5858"/>
                  </a:lnTo>
                  <a:lnTo>
                    <a:pt x="21908" y="21718"/>
                  </a:lnTo>
                  <a:lnTo>
                    <a:pt x="5882" y="45010"/>
                  </a:lnTo>
                  <a:lnTo>
                    <a:pt x="0" y="73164"/>
                  </a:lnTo>
                  <a:lnTo>
                    <a:pt x="0" y="2916923"/>
                  </a:lnTo>
                  <a:close/>
                </a:path>
                <a:path w="2609215" h="2990215">
                  <a:moveTo>
                    <a:pt x="786352" y="0"/>
                  </a:moveTo>
                  <a:lnTo>
                    <a:pt x="760460" y="5097"/>
                  </a:lnTo>
                  <a:lnTo>
                    <a:pt x="739136" y="19054"/>
                  </a:lnTo>
                  <a:lnTo>
                    <a:pt x="724665" y="39867"/>
                  </a:lnTo>
                  <a:lnTo>
                    <a:pt x="719334" y="65531"/>
                  </a:lnTo>
                  <a:lnTo>
                    <a:pt x="719334" y="330695"/>
                  </a:lnTo>
                  <a:lnTo>
                    <a:pt x="724665" y="356375"/>
                  </a:lnTo>
                  <a:lnTo>
                    <a:pt x="739136" y="377186"/>
                  </a:lnTo>
                  <a:lnTo>
                    <a:pt x="760460" y="391134"/>
                  </a:lnTo>
                  <a:lnTo>
                    <a:pt x="786352" y="396227"/>
                  </a:lnTo>
                  <a:lnTo>
                    <a:pt x="2543575" y="396227"/>
                  </a:lnTo>
                  <a:lnTo>
                    <a:pt x="2569239" y="391134"/>
                  </a:lnTo>
                  <a:lnTo>
                    <a:pt x="2590052" y="377186"/>
                  </a:lnTo>
                  <a:lnTo>
                    <a:pt x="2604009" y="356375"/>
                  </a:lnTo>
                  <a:lnTo>
                    <a:pt x="2609107" y="330695"/>
                  </a:lnTo>
                  <a:lnTo>
                    <a:pt x="2609107" y="65531"/>
                  </a:lnTo>
                  <a:lnTo>
                    <a:pt x="2604009" y="39867"/>
                  </a:lnTo>
                  <a:lnTo>
                    <a:pt x="2590052" y="19054"/>
                  </a:lnTo>
                  <a:lnTo>
                    <a:pt x="2569239" y="5097"/>
                  </a:lnTo>
                  <a:lnTo>
                    <a:pt x="2543575" y="0"/>
                  </a:lnTo>
                  <a:lnTo>
                    <a:pt x="786352" y="0"/>
                  </a:lnTo>
                  <a:close/>
                </a:path>
                <a:path w="2609215" h="2990215">
                  <a:moveTo>
                    <a:pt x="827538" y="626364"/>
                  </a:moveTo>
                  <a:lnTo>
                    <a:pt x="785556" y="634673"/>
                  </a:lnTo>
                  <a:lnTo>
                    <a:pt x="751147" y="657413"/>
                  </a:lnTo>
                  <a:lnTo>
                    <a:pt x="727883" y="691306"/>
                  </a:lnTo>
                  <a:lnTo>
                    <a:pt x="719334" y="733069"/>
                  </a:lnTo>
                  <a:lnTo>
                    <a:pt x="719334" y="1162837"/>
                  </a:lnTo>
                  <a:lnTo>
                    <a:pt x="727883" y="1204576"/>
                  </a:lnTo>
                  <a:lnTo>
                    <a:pt x="751147" y="1238453"/>
                  </a:lnTo>
                  <a:lnTo>
                    <a:pt x="785556" y="1261185"/>
                  </a:lnTo>
                  <a:lnTo>
                    <a:pt x="827538" y="1269492"/>
                  </a:lnTo>
                  <a:lnTo>
                    <a:pt x="2502401" y="1269492"/>
                  </a:lnTo>
                  <a:lnTo>
                    <a:pt x="2544143" y="1261185"/>
                  </a:lnTo>
                  <a:lnTo>
                    <a:pt x="2578038" y="1238453"/>
                  </a:lnTo>
                  <a:lnTo>
                    <a:pt x="2600790" y="1204576"/>
                  </a:lnTo>
                  <a:lnTo>
                    <a:pt x="2609107" y="1162837"/>
                  </a:lnTo>
                  <a:lnTo>
                    <a:pt x="2609107" y="733069"/>
                  </a:lnTo>
                  <a:lnTo>
                    <a:pt x="2600790" y="691306"/>
                  </a:lnTo>
                  <a:lnTo>
                    <a:pt x="2578038" y="657413"/>
                  </a:lnTo>
                  <a:lnTo>
                    <a:pt x="2544143" y="634673"/>
                  </a:lnTo>
                  <a:lnTo>
                    <a:pt x="2502401" y="626364"/>
                  </a:lnTo>
                  <a:lnTo>
                    <a:pt x="827538" y="626364"/>
                  </a:lnTo>
                  <a:close/>
                </a:path>
                <a:path w="2609215" h="2990215">
                  <a:moveTo>
                    <a:pt x="854970" y="1428000"/>
                  </a:moveTo>
                  <a:lnTo>
                    <a:pt x="812193" y="1434939"/>
                  </a:lnTo>
                  <a:lnTo>
                    <a:pt x="774971" y="1454241"/>
                  </a:lnTo>
                  <a:lnTo>
                    <a:pt x="745575" y="1483638"/>
                  </a:lnTo>
                  <a:lnTo>
                    <a:pt x="726272" y="1520859"/>
                  </a:lnTo>
                  <a:lnTo>
                    <a:pt x="719334" y="1563636"/>
                  </a:lnTo>
                  <a:lnTo>
                    <a:pt x="719334" y="2104669"/>
                  </a:lnTo>
                  <a:lnTo>
                    <a:pt x="726272" y="2148036"/>
                  </a:lnTo>
                  <a:lnTo>
                    <a:pt x="745575" y="2185331"/>
                  </a:lnTo>
                  <a:lnTo>
                    <a:pt x="774971" y="2214507"/>
                  </a:lnTo>
                  <a:lnTo>
                    <a:pt x="812193" y="2233514"/>
                  </a:lnTo>
                  <a:lnTo>
                    <a:pt x="854970" y="2240305"/>
                  </a:lnTo>
                  <a:lnTo>
                    <a:pt x="2473420" y="2240305"/>
                  </a:lnTo>
                  <a:lnTo>
                    <a:pt x="2516221" y="2233514"/>
                  </a:lnTo>
                  <a:lnTo>
                    <a:pt x="2553458" y="2214507"/>
                  </a:lnTo>
                  <a:lnTo>
                    <a:pt x="2582862" y="2185331"/>
                  </a:lnTo>
                  <a:lnTo>
                    <a:pt x="2602168" y="2148036"/>
                  </a:lnTo>
                  <a:lnTo>
                    <a:pt x="2609107" y="2104669"/>
                  </a:lnTo>
                  <a:lnTo>
                    <a:pt x="2609107" y="1563636"/>
                  </a:lnTo>
                  <a:lnTo>
                    <a:pt x="2602168" y="1520859"/>
                  </a:lnTo>
                  <a:lnTo>
                    <a:pt x="2582862" y="1483638"/>
                  </a:lnTo>
                  <a:lnTo>
                    <a:pt x="2553458" y="1454241"/>
                  </a:lnTo>
                  <a:lnTo>
                    <a:pt x="2516221" y="1434939"/>
                  </a:lnTo>
                  <a:lnTo>
                    <a:pt x="2473420" y="1428000"/>
                  </a:lnTo>
                  <a:lnTo>
                    <a:pt x="854970" y="1428000"/>
                  </a:lnTo>
                  <a:close/>
                </a:path>
                <a:path w="2609215" h="2990215">
                  <a:moveTo>
                    <a:pt x="795534" y="2407932"/>
                  </a:moveTo>
                  <a:lnTo>
                    <a:pt x="766258" y="2414048"/>
                  </a:lnTo>
                  <a:lnTo>
                    <a:pt x="741994" y="2430592"/>
                  </a:lnTo>
                  <a:lnTo>
                    <a:pt x="725450" y="2454856"/>
                  </a:lnTo>
                  <a:lnTo>
                    <a:pt x="719334" y="2484132"/>
                  </a:lnTo>
                  <a:lnTo>
                    <a:pt x="719334" y="2790469"/>
                  </a:lnTo>
                  <a:lnTo>
                    <a:pt x="725450" y="2820377"/>
                  </a:lnTo>
                  <a:lnTo>
                    <a:pt x="741994" y="2844571"/>
                  </a:lnTo>
                  <a:lnTo>
                    <a:pt x="766258" y="2860763"/>
                  </a:lnTo>
                  <a:lnTo>
                    <a:pt x="795534" y="2866669"/>
                  </a:lnTo>
                  <a:lnTo>
                    <a:pt x="2532907" y="2866669"/>
                  </a:lnTo>
                  <a:lnTo>
                    <a:pt x="2562810" y="2860763"/>
                  </a:lnTo>
                  <a:lnTo>
                    <a:pt x="2587004" y="2844571"/>
                  </a:lnTo>
                  <a:lnTo>
                    <a:pt x="2603199" y="2820377"/>
                  </a:lnTo>
                  <a:lnTo>
                    <a:pt x="2609107" y="2790469"/>
                  </a:lnTo>
                  <a:lnTo>
                    <a:pt x="2609107" y="2484132"/>
                  </a:lnTo>
                  <a:lnTo>
                    <a:pt x="2603199" y="2454856"/>
                  </a:lnTo>
                  <a:lnTo>
                    <a:pt x="2587004" y="2430592"/>
                  </a:lnTo>
                  <a:lnTo>
                    <a:pt x="2562810" y="2414048"/>
                  </a:lnTo>
                  <a:lnTo>
                    <a:pt x="2532907" y="2407932"/>
                  </a:lnTo>
                  <a:lnTo>
                    <a:pt x="795534" y="24079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" name="Image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655" y="131257"/>
              <a:ext cx="231673" cy="76200"/>
            </a:xfrm>
            <a:prstGeom prst="rect">
              <a:avLst/>
            </a:prstGeom>
          </p:spPr>
        </p:pic>
        <p:sp>
          <p:nvSpPr>
            <p:cNvPr id="5" name="Graphic 9"/>
            <p:cNvSpPr/>
            <p:nvPr/>
          </p:nvSpPr>
          <p:spPr>
            <a:xfrm>
              <a:off x="443655" y="900902"/>
              <a:ext cx="280670" cy="1771014"/>
            </a:xfrm>
            <a:custGeom>
              <a:avLst/>
              <a:gdLst/>
              <a:ahLst/>
              <a:cxnLst/>
              <a:rect l="l" t="t" r="r" b="b"/>
              <a:pathLst>
                <a:path w="280670" h="1771014">
                  <a:moveTo>
                    <a:pt x="280441" y="1732762"/>
                  </a:moveTo>
                  <a:lnTo>
                    <a:pt x="271297" y="1728190"/>
                  </a:lnTo>
                  <a:lnTo>
                    <a:pt x="204241" y="1694662"/>
                  </a:lnTo>
                  <a:lnTo>
                    <a:pt x="204241" y="1728190"/>
                  </a:lnTo>
                  <a:lnTo>
                    <a:pt x="4559" y="1728190"/>
                  </a:lnTo>
                  <a:lnTo>
                    <a:pt x="1536" y="1729727"/>
                  </a:lnTo>
                  <a:lnTo>
                    <a:pt x="0" y="1732762"/>
                  </a:lnTo>
                  <a:lnTo>
                    <a:pt x="1536" y="1735836"/>
                  </a:lnTo>
                  <a:lnTo>
                    <a:pt x="4559" y="1737321"/>
                  </a:lnTo>
                  <a:lnTo>
                    <a:pt x="204241" y="1737321"/>
                  </a:lnTo>
                  <a:lnTo>
                    <a:pt x="204241" y="1770862"/>
                  </a:lnTo>
                  <a:lnTo>
                    <a:pt x="271310" y="1737321"/>
                  </a:lnTo>
                  <a:lnTo>
                    <a:pt x="280441" y="1732762"/>
                  </a:lnTo>
                  <a:close/>
                </a:path>
                <a:path w="280670" h="1771014">
                  <a:moveTo>
                    <a:pt x="280441" y="876300"/>
                  </a:moveTo>
                  <a:lnTo>
                    <a:pt x="271221" y="871689"/>
                  </a:lnTo>
                  <a:lnTo>
                    <a:pt x="204241" y="838200"/>
                  </a:lnTo>
                  <a:lnTo>
                    <a:pt x="204241" y="871689"/>
                  </a:lnTo>
                  <a:lnTo>
                    <a:pt x="4559" y="871689"/>
                  </a:lnTo>
                  <a:lnTo>
                    <a:pt x="1536" y="873226"/>
                  </a:lnTo>
                  <a:lnTo>
                    <a:pt x="0" y="876300"/>
                  </a:lnTo>
                  <a:lnTo>
                    <a:pt x="1536" y="879322"/>
                  </a:lnTo>
                  <a:lnTo>
                    <a:pt x="4559" y="880859"/>
                  </a:lnTo>
                  <a:lnTo>
                    <a:pt x="204241" y="880859"/>
                  </a:lnTo>
                  <a:lnTo>
                    <a:pt x="204241" y="914400"/>
                  </a:lnTo>
                  <a:lnTo>
                    <a:pt x="271322" y="880859"/>
                  </a:lnTo>
                  <a:lnTo>
                    <a:pt x="280441" y="876300"/>
                  </a:lnTo>
                  <a:close/>
                </a:path>
                <a:path w="280670" h="1771014">
                  <a:moveTo>
                    <a:pt x="280441" y="38100"/>
                  </a:moveTo>
                  <a:lnTo>
                    <a:pt x="271221" y="33489"/>
                  </a:lnTo>
                  <a:lnTo>
                    <a:pt x="204241" y="0"/>
                  </a:lnTo>
                  <a:lnTo>
                    <a:pt x="204241" y="33489"/>
                  </a:lnTo>
                  <a:lnTo>
                    <a:pt x="4559" y="33489"/>
                  </a:lnTo>
                  <a:lnTo>
                    <a:pt x="1536" y="35026"/>
                  </a:lnTo>
                  <a:lnTo>
                    <a:pt x="0" y="38100"/>
                  </a:lnTo>
                  <a:lnTo>
                    <a:pt x="1536" y="41122"/>
                  </a:lnTo>
                  <a:lnTo>
                    <a:pt x="4559" y="42659"/>
                  </a:lnTo>
                  <a:lnTo>
                    <a:pt x="204241" y="42659"/>
                  </a:lnTo>
                  <a:lnTo>
                    <a:pt x="204241" y="76200"/>
                  </a:lnTo>
                  <a:lnTo>
                    <a:pt x="271310" y="42659"/>
                  </a:lnTo>
                  <a:lnTo>
                    <a:pt x="28044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Graphic 10"/>
            <p:cNvSpPr/>
            <p:nvPr/>
          </p:nvSpPr>
          <p:spPr>
            <a:xfrm>
              <a:off x="2613869" y="163261"/>
              <a:ext cx="158750" cy="917575"/>
            </a:xfrm>
            <a:custGeom>
              <a:avLst/>
              <a:gdLst/>
              <a:ahLst/>
              <a:cxnLst/>
              <a:rect l="l" t="t" r="r" b="b"/>
              <a:pathLst>
                <a:path w="158750" h="917575">
                  <a:moveTo>
                    <a:pt x="0" y="0"/>
                  </a:moveTo>
                  <a:lnTo>
                    <a:pt x="158445" y="0"/>
                  </a:lnTo>
                  <a:lnTo>
                    <a:pt x="158445" y="917473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" name="Image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6269" y="1042634"/>
              <a:ext cx="178295" cy="76200"/>
            </a:xfrm>
            <a:prstGeom prst="rect">
              <a:avLst/>
            </a:prstGeom>
          </p:spPr>
        </p:pic>
        <p:pic>
          <p:nvPicPr>
            <p:cNvPr id="8" name="Image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6269" y="187670"/>
              <a:ext cx="178295" cy="76200"/>
            </a:xfrm>
            <a:prstGeom prst="rect">
              <a:avLst/>
            </a:prstGeom>
          </p:spPr>
        </p:pic>
        <p:pic>
          <p:nvPicPr>
            <p:cNvPr id="9" name="Imag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269" y="593029"/>
              <a:ext cx="178295" cy="76200"/>
            </a:xfrm>
            <a:prstGeom prst="rect">
              <a:avLst/>
            </a:prstGeom>
          </p:spPr>
        </p:pic>
        <p:sp>
          <p:nvSpPr>
            <p:cNvPr id="10" name="Textbox 14"/>
            <p:cNvSpPr txBox="1"/>
            <p:nvPr/>
          </p:nvSpPr>
          <p:spPr>
            <a:xfrm>
              <a:off x="1394669" y="73200"/>
              <a:ext cx="563880" cy="168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330"/>
                </a:lnSpc>
                <a:spcAft>
                  <a:spcPts val="0"/>
                </a:spcAft>
              </a:pPr>
              <a:r>
                <a:rPr lang="ru-RU" sz="14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Новизна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847528" y="711718"/>
              <a:ext cx="1569720" cy="37020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Практическая</a:t>
              </a:r>
              <a:r>
                <a:rPr lang="ru-RU" sz="1400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примени-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Bef>
                  <a:spcPts val="205"/>
                </a:spcBef>
                <a:spcAft>
                  <a:spcPts val="0"/>
                </a:spcAft>
              </a:pPr>
              <a:r>
                <a:rPr lang="ru-RU" sz="1400" spc="-2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мость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906549" y="1551532"/>
              <a:ext cx="1408071" cy="54245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33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Соответствие</a:t>
              </a:r>
              <a:r>
                <a:rPr lang="ru-RU" sz="1400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spc="-1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общест</a:t>
              </a:r>
              <a:r>
                <a:rPr lang="ru-RU" sz="14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R="10795">
                <a:lnSpc>
                  <a:spcPts val="1550"/>
                </a:lnSpc>
                <a:spcBef>
                  <a:spcPts val="30"/>
                </a:spcBef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венным</a:t>
              </a:r>
              <a:r>
                <a:rPr lang="ru-RU" sz="1400" spc="-7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потребностям (рыночный спрос)</a:t>
              </a: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838396" y="2482619"/>
              <a:ext cx="1340485" cy="34607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>
                <a:lnSpc>
                  <a:spcPct val="100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Потенциальная</a:t>
              </a:r>
              <a:r>
                <a:rPr lang="ru-RU" sz="1400" spc="-7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</a:t>
              </a:r>
              <a:r>
                <a:rPr lang="ru-RU" sz="1400" spc="-1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быльность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2944564" y="938997"/>
              <a:ext cx="2752725" cy="335280"/>
            </a:xfrm>
            <a:prstGeom prst="rect">
              <a:avLst/>
            </a:pr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775335">
                <a:spcBef>
                  <a:spcPts val="335"/>
                </a:spcBef>
                <a:spcAft>
                  <a:spcPts val="0"/>
                </a:spcAft>
              </a:pPr>
              <a:r>
                <a:rPr lang="ru-RU" sz="1400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управленческая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944564" y="524471"/>
              <a:ext cx="2752725" cy="344805"/>
            </a:xfrm>
            <a:prstGeom prst="rect">
              <a:avLst/>
            </a:pr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737235">
                <a:spcBef>
                  <a:spcPts val="335"/>
                </a:spcBef>
                <a:spcAft>
                  <a:spcPts val="0"/>
                </a:spcAft>
              </a:pPr>
              <a:r>
                <a:rPr lang="ru-RU" sz="14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технологическая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2944564" y="4762"/>
              <a:ext cx="2752725" cy="396240"/>
            </a:xfrm>
            <a:prstGeom prst="rect">
              <a:avLst/>
            </a:pr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608965">
                <a:spcBef>
                  <a:spcPts val="320"/>
                </a:spcBef>
                <a:spcAft>
                  <a:spcPts val="0"/>
                </a:spcAft>
              </a:pPr>
              <a:r>
                <a:rPr lang="ru-RU" sz="14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научно-техническая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411760" y="5577336"/>
            <a:ext cx="4181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" marR="111125" algn="ctr">
              <a:spcAft>
                <a:spcPts val="0"/>
              </a:spcAft>
            </a:pP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инноваций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21"/>
          <p:cNvSpPr txBox="1">
            <a:spLocks/>
          </p:cNvSpPr>
          <p:nvPr/>
        </p:nvSpPr>
        <p:spPr>
          <a:xfrm>
            <a:off x="1187624" y="1256191"/>
            <a:ext cx="416716" cy="306889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</a:t>
            </a:r>
            <a:r>
              <a:rPr lang="ru-RU" sz="1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26390"/>
              </p:ext>
            </p:extLst>
          </p:nvPr>
        </p:nvGraphicFramePr>
        <p:xfrm>
          <a:off x="683568" y="404663"/>
          <a:ext cx="7992888" cy="6192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8596">
                  <a:extLst>
                    <a:ext uri="{9D8B030D-6E8A-4147-A177-3AD203B41FA5}">
                      <a16:colId xmlns:a16="http://schemas.microsoft.com/office/drawing/2014/main" val="3555399952"/>
                    </a:ext>
                  </a:extLst>
                </a:gridCol>
                <a:gridCol w="5154292">
                  <a:extLst>
                    <a:ext uri="{9D8B030D-6E8A-4147-A177-3AD203B41FA5}">
                      <a16:colId xmlns:a16="http://schemas.microsoft.com/office/drawing/2014/main" val="4192898690"/>
                    </a:ext>
                  </a:extLst>
                </a:gridCol>
              </a:tblGrid>
              <a:tr h="746057">
                <a:tc>
                  <a:txBody>
                    <a:bodyPr/>
                    <a:lstStyle/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solidFill>
                            <a:schemeClr val="tx1"/>
                          </a:solidFill>
                          <a:effectLst/>
                        </a:rPr>
                        <a:t>Функции</a:t>
                      </a:r>
                      <a:r>
                        <a:rPr lang="ru-RU" sz="1800" spc="-1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инноваций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837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6837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r>
                        <a:rPr lang="ru-RU" sz="180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</a:rPr>
                        <a:t>функции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040957"/>
                  </a:ext>
                </a:extLst>
              </a:tr>
              <a:tr h="2088958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Преобразующая</a:t>
                      </a:r>
                      <a:r>
                        <a:rPr lang="ru-RU" sz="160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445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Инновация</a:t>
                      </a:r>
                      <a:r>
                        <a:rPr lang="ru-RU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позволяет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соединить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теорию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практикой в определенной предметной области; овеществить научные знания; применить их с пользой для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общества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Удачное нововведение в случае широкого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распространения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способно изменить хозяйственный уклад и направление экономического развития в от- дельной стране, в группе стран одного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технологического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уровня или в мире в целом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78822"/>
                  </a:ext>
                </a:extLst>
              </a:tr>
              <a:tr h="1270609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Стимулирующая</a:t>
                      </a:r>
                      <a:r>
                        <a:rPr lang="ru-RU" sz="1600" spc="-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-635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Инновация дает толчок к развитию человеческого капитала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науки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стране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через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материальную</a:t>
                      </a: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заинтересованность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всех участников инновационного</a:t>
                      </a: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процесса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46675"/>
                  </a:ext>
                </a:extLst>
              </a:tr>
              <a:tr h="1316183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Воспроизводственная</a:t>
                      </a:r>
                      <a:r>
                        <a:rPr lang="ru-RU" sz="1600" spc="-4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445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Инновация служит источником экономического роста и изменяет структуру валового внутреннего продукта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страны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пользу</a:t>
                      </a:r>
                      <a:r>
                        <a:rPr lang="ru-RU" sz="16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его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большей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наукоемко-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Происходит это за счет увеличения доли</a:t>
                      </a: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(удельного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веса)</a:t>
                      </a:r>
                      <a:r>
                        <a:rPr lang="ru-RU" sz="16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высокотехнологичных</a:t>
                      </a:r>
                      <a:r>
                        <a:rPr lang="ru-RU" sz="16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отраслей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95221"/>
                  </a:ext>
                </a:extLst>
              </a:tr>
              <a:tr h="770881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Социальная</a:t>
                      </a: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функция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-63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6675" indent="-63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Подтверждающая</a:t>
                      </a:r>
                      <a:r>
                        <a:rPr lang="ru-RU" sz="160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неразрывность</a:t>
                      </a:r>
                      <a:r>
                        <a:rPr lang="ru-RU" sz="1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двусторонней</a:t>
                      </a:r>
                      <a:r>
                        <a:rPr lang="ru-RU" sz="16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spc="-20" dirty="0" smtClean="0">
                          <a:solidFill>
                            <a:schemeClr val="tx1"/>
                          </a:solidFill>
                          <a:effectLst/>
                        </a:rPr>
                        <a:t>свя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зи</a:t>
                      </a:r>
                      <a:r>
                        <a:rPr lang="ru-RU" sz="1600" spc="-4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экономических</a:t>
                      </a:r>
                      <a:r>
                        <a:rPr lang="ru-RU" sz="16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процессов</a:t>
                      </a:r>
                      <a:r>
                        <a:rPr lang="ru-RU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6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факторов</a:t>
                      </a:r>
                      <a:r>
                        <a:rPr lang="ru-RU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обществен- ной жизни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8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59385" indent="287655" algn="just">
              <a:spcAft>
                <a:spcPts val="0"/>
              </a:spcAft>
            </a:pPr>
            <a:r>
              <a:rPr lang="ru-RU" b="1" dirty="0"/>
              <a:t>Инновационный процесс (ИП) </a:t>
            </a:r>
            <a:r>
              <a:rPr lang="ru-RU" dirty="0"/>
              <a:t>– это совокупность состояний инновации, сменяющих друг друга в процессе преобразования начального со- стояния (например, предложенной маркетинговой, конструкторской или технологической идеи новшества) в конечное состояние (поступившие </a:t>
            </a:r>
            <a:br>
              <a:rPr lang="ru-RU" dirty="0"/>
            </a:br>
            <a:r>
              <a:rPr lang="ru-RU" dirty="0"/>
              <a:t>в потребление, используемые и дающие эффект новые материалы, изделия, методы, технологии).</a:t>
            </a:r>
          </a:p>
          <a:p>
            <a:r>
              <a:rPr lang="ru-RU" dirty="0" smtClean="0"/>
              <a:t>       Выделяют </a:t>
            </a:r>
            <a:r>
              <a:rPr lang="ru-RU" dirty="0"/>
              <a:t>основной инновационный процесс, процесс обслуживания и процесс регулирования.</a:t>
            </a:r>
          </a:p>
          <a:p>
            <a:r>
              <a:rPr lang="ru-RU" dirty="0" smtClean="0"/>
              <a:t>       </a:t>
            </a:r>
            <a:r>
              <a:rPr lang="ru-RU" b="1" dirty="0" smtClean="0"/>
              <a:t>Основной </a:t>
            </a:r>
            <a:r>
              <a:rPr lang="ru-RU" b="1" dirty="0"/>
              <a:t>процесс включает в себя</a:t>
            </a:r>
            <a:r>
              <a:rPr lang="ru-RU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создание, распространение (диффузию) и потребление (</a:t>
            </a:r>
            <a:r>
              <a:rPr lang="ru-RU" dirty="0" err="1"/>
              <a:t>рутинизацию</a:t>
            </a:r>
            <a:r>
              <a:rPr lang="ru-RU" dirty="0"/>
              <a:t>) новшеств;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разработку и реализацию инновационных проектов;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инвестиционный процесс.</a:t>
            </a:r>
          </a:p>
          <a:p>
            <a:r>
              <a:rPr lang="ru-RU" dirty="0"/>
              <a:t>При реализации основного процесса происходит преобразование </a:t>
            </a:r>
            <a:r>
              <a:rPr lang="ru-RU" dirty="0" smtClean="0"/>
              <a:t>инновации</a:t>
            </a:r>
            <a:r>
              <a:rPr lang="ru-RU" dirty="0"/>
              <a:t>, она проходит ряд промежуточных состояний: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идея потребности;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конструкторское и технологическое выражение идеи;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экспериментальный, опытный и серийный образцы;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новый товар, новый элемент технологического процесса или новая технология у потребителя;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социально-экономический эффект.</a:t>
            </a:r>
          </a:p>
          <a:p>
            <a:pPr marL="74930" marR="159385" indent="28765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76864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indent="287655">
              <a:lnSpc>
                <a:spcPct val="150000"/>
              </a:lnSpc>
            </a:pPr>
            <a:r>
              <a:rPr lang="ru-RU" dirty="0"/>
              <a:t>Процесс обслуживания включает в себя:</a:t>
            </a:r>
          </a:p>
          <a:p>
            <a:pPr marL="342900" lvl="0" indent="-342900">
              <a:lnSpc>
                <a:spcPts val="1585"/>
              </a:lnSpc>
              <a:buSzPts val="1400"/>
              <a:buFont typeface="Wingdings" panose="05000000000000000000" pitchFamily="2" charset="2"/>
              <a:buChar char="§"/>
              <a:tabLst>
                <a:tab pos="466090" algn="l"/>
              </a:tabLst>
            </a:pPr>
            <a:r>
              <a:rPr lang="ru-RU" dirty="0"/>
              <a:t>коммерческое, правовое и организационное обеспечение;</a:t>
            </a:r>
          </a:p>
          <a:p>
            <a:pPr marL="342900" lvl="0" indent="-342900">
              <a:spcBef>
                <a:spcPts val="795"/>
              </a:spcBef>
              <a:buSzPts val="1400"/>
              <a:buFont typeface="Wingdings" panose="05000000000000000000" pitchFamily="2" charset="2"/>
              <a:buChar char="§"/>
              <a:tabLst>
                <a:tab pos="466090" algn="l"/>
              </a:tabLst>
            </a:pPr>
            <a:r>
              <a:rPr lang="ru-RU" dirty="0"/>
              <a:t>информационно-технологическое и образовательное обеспечение;</a:t>
            </a:r>
          </a:p>
          <a:p>
            <a:pPr marL="285750" lvl="0" indent="-285750">
              <a:spcBef>
                <a:spcPts val="305"/>
              </a:spcBef>
              <a:buSzPts val="1400"/>
              <a:buFont typeface="Wingdings" panose="05000000000000000000" pitchFamily="2" charset="2"/>
              <a:buChar char="§"/>
              <a:tabLst>
                <a:tab pos="466090" algn="l"/>
              </a:tabLst>
            </a:pPr>
            <a:r>
              <a:rPr lang="ru-RU" dirty="0"/>
              <a:t> финансовое и материально-техническое обеспечение;</a:t>
            </a:r>
          </a:p>
          <a:p>
            <a:pPr marL="342900" lvl="0" indent="-342900">
              <a:spcBef>
                <a:spcPts val="695"/>
              </a:spcBef>
              <a:buSzPts val="1400"/>
              <a:buFont typeface="Wingdings" panose="05000000000000000000" pitchFamily="2" charset="2"/>
              <a:buChar char="§"/>
              <a:tabLst>
                <a:tab pos="466090" algn="l"/>
              </a:tabLst>
            </a:pPr>
            <a:r>
              <a:rPr lang="ru-RU" dirty="0"/>
              <a:t>набор и подготовку кадров;</a:t>
            </a:r>
          </a:p>
          <a:p>
            <a:pPr marL="342900" lvl="0" indent="-342900">
              <a:spcBef>
                <a:spcPts val="695"/>
              </a:spcBef>
              <a:buSzPts val="1400"/>
              <a:buFont typeface="Wingdings" panose="05000000000000000000" pitchFamily="2" charset="2"/>
              <a:buChar char="§"/>
              <a:tabLst>
                <a:tab pos="466090" algn="l"/>
              </a:tabLst>
            </a:pPr>
            <a:r>
              <a:rPr lang="ru-RU" dirty="0"/>
              <a:t>консалтинг.</a:t>
            </a:r>
          </a:p>
          <a:p>
            <a:pPr lvl="0">
              <a:spcBef>
                <a:spcPts val="695"/>
              </a:spcBef>
              <a:buSzPts val="1400"/>
              <a:tabLst>
                <a:tab pos="466090" algn="l"/>
              </a:tabLst>
            </a:pPr>
            <a:endParaRPr lang="ru-RU" sz="1400" spc="-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95"/>
              </a:spcBef>
              <a:buSzPts val="1400"/>
              <a:tabLst>
                <a:tab pos="466090" algn="l"/>
              </a:tabLst>
            </a:pPr>
            <a:r>
              <a:rPr lang="ru-RU" dirty="0" smtClean="0"/>
              <a:t>      Процесс </a:t>
            </a:r>
            <a:r>
              <a:rPr lang="ru-RU" dirty="0"/>
              <a:t>регулирования осуществляется на государственном (</a:t>
            </a:r>
            <a:r>
              <a:rPr lang="ru-RU" dirty="0" smtClean="0"/>
              <a:t>федеральном</a:t>
            </a:r>
            <a:r>
              <a:rPr lang="ru-RU" dirty="0"/>
              <a:t>), отраслевом, региональном, муниципальном и корпоративном уровнях.</a:t>
            </a:r>
          </a:p>
          <a:p>
            <a:pPr lvl="0">
              <a:spcBef>
                <a:spcPts val="695"/>
              </a:spcBef>
              <a:buSzPts val="1400"/>
              <a:tabLst>
                <a:tab pos="466090" algn="l"/>
              </a:tabLst>
            </a:pP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iafuture.ru/wp-content/uploads/2018/09/Chto-takoe-tehnologicheskoe-predprinimatel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7179" cy="5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f4.ppt-online.org/files4/slide/g/gkv18MKnRpqwQdmYt0yuTNUO6J57DGCsxF2Vfz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416824" cy="45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696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P052</vt:lpstr>
      <vt:lpstr>Palladio Uralic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18</cp:revision>
  <dcterms:created xsi:type="dcterms:W3CDTF">2024-03-13T20:16:19Z</dcterms:created>
  <dcterms:modified xsi:type="dcterms:W3CDTF">2024-04-01T19:40:44Z</dcterms:modified>
</cp:coreProperties>
</file>